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6" r:id="rId4"/>
    <p:sldId id="259" r:id="rId5"/>
    <p:sldId id="260" r:id="rId6"/>
    <p:sldId id="258" r:id="rId7"/>
    <p:sldId id="261" r:id="rId8"/>
    <p:sldId id="263" r:id="rId9"/>
    <p:sldId id="264" r:id="rId10"/>
    <p:sldId id="265" r:id="rId11"/>
    <p:sldId id="269" r:id="rId12"/>
    <p:sldId id="278" r:id="rId13"/>
    <p:sldId id="267" r:id="rId14"/>
    <p:sldId id="272" r:id="rId15"/>
    <p:sldId id="270" r:id="rId16"/>
    <p:sldId id="271" r:id="rId17"/>
    <p:sldId id="273" r:id="rId18"/>
    <p:sldId id="274" r:id="rId19"/>
    <p:sldId id="27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6"/>
    <p:restoredTop sz="78441"/>
  </p:normalViewPr>
  <p:slideViewPr>
    <p:cSldViewPr snapToGrid="0" snapToObjects="1">
      <p:cViewPr varScale="1">
        <p:scale>
          <a:sx n="95" d="100"/>
          <a:sy n="95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26A24-D24B-0441-B041-4116C0375968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AAD49-D893-AA49-BFCD-A67F9C51A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72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8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if anyone knows any of these authors personally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was hand-entered</a:t>
            </a:r>
          </a:p>
          <a:p>
            <a:endParaRPr lang="en-US" dirty="0"/>
          </a:p>
          <a:p>
            <a:r>
              <a:rPr lang="en-US" dirty="0"/>
              <a:t>In 2020, NEVER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34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Dichotomization of variables is bad. Don’t do it!</a:t>
            </a:r>
          </a:p>
          <a:p>
            <a:endParaRPr lang="en-US" dirty="0"/>
          </a:p>
          <a:p>
            <a:r>
              <a:rPr lang="en-US" dirty="0"/>
              <a:t>Do not ever do a univariate screening test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 frequency what dichotomized. JFC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 were combined into single factors to simplify the prediction model and increase the effect size for each factor. This was performed for variables that are associated with a similar risk of seizures and rarely co-occur. To create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quency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binary variable, frequency was divided into binary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each 0.5-Hz interval from 0.5 to 3 Hz. Each potential dividing point was analyzed to find the cut point with maxi- mal predictive value.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15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this beautiful waveform and REMOVING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0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I can tell that I am not going to like this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86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46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very nice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47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AAD49-D893-AA49-BFCD-A67F9C51A1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4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A8DC-0A10-C74D-98B3-19C461C2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2D310-85B4-F748-BE56-25AA81E84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DF93F-B56B-5249-A126-17654370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0DF1-3F25-414F-A48E-8E7B25351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E05F4-BA25-4D4C-A0B5-82A424CE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8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C001-EDD5-5845-8F21-C4537F2F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39D50-9E4B-214A-9ABF-778D7D1F9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44514-5D5A-1540-83F9-A31BFFC0E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95079-AC9D-254B-9831-813DD1A17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B708B-5D18-E942-9CBC-1C94F8D8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BF716-C583-E448-87E6-FCA7C8AB51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6D7BB-BEE9-0B4F-9E39-DD8B38F87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9D8B4-4D3F-824F-B2A6-DBA1E019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F55E3-CA6D-194C-AE7B-7A3A286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CD5CE-DDC7-0348-800B-41A62420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4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0F01-6493-0845-BB78-FC94B98A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8E5E1-1598-0D41-AFEF-1A2BFC439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7DF6E-1B55-E841-B127-CA4AE99C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05120-939F-2D41-8190-A59E17C0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E6866-6D76-6044-9D28-5517986FF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2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6CEE-2C5A-1340-8BA5-8261769E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07B94-0762-6242-9C08-7B1F1AFCA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19967-69EC-5049-87AE-990D4C05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957D5-0728-D04F-B34B-2E0E3AC5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09401-8339-2A4E-9B27-DAA1B033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1815-C5CA-5642-8B3C-01C74E3D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F3F17-798C-2942-8004-D325DD860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65A39-B462-034F-A5CC-61D1C4AED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28824-6D6F-BE44-81DD-424F9A25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753AD-99B8-484C-BFD0-B6E94F2D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D2F86-CAE1-1747-9CD1-DFD28068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17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3BD4-EB3B-AF4D-A1E7-4466F476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1C2B0-D200-6D46-BC19-85FE22080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3938D-2448-634D-8ADD-12FF0DD53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9844E-3B88-644C-B504-DE0D19BB8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7F07E-0EBF-7849-AB53-B31961278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014DC-9C63-2A4B-B7B7-7C0EFDC6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B1287-79A6-2B4B-8794-1BBA6AF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7F7B6-CA65-7547-B717-B3EA5751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5797-CD98-AF4C-BE97-F3194A5A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FE82D8-4E2D-5244-A8F2-2E3C951D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9A0C6-53E9-0241-9AF1-6756D438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0F78-DB48-9D46-823F-F18F83C5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A2D8DB-F2AC-234B-A0F0-14E3AC11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580BD-9585-2E41-B735-DCA9057C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E1308-9984-1C48-8D17-3ADAEC95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3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E4E3-1AE0-E94A-BA43-6CC19BFC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15AB8-8FF3-DA43-AE23-8A166CCE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1EC92-AD86-F446-B82D-072B62A01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2BC5D-C1BB-4644-8C29-AD14F522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2F229-DD56-7C46-88A2-1216A20D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CC3C1-1054-E148-9640-219BCF5B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2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B63CD-6C6B-8347-B28F-0C2B4CF1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7B8E-D629-6947-97CB-364071309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76C09-ED3D-DD4E-B49B-D6B156186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B572E-5ED2-E44D-BCD9-C1C74151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EAF4-BD4E-A748-8F47-BD54F5E26E04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DA8CA-9257-4E4C-9D5A-C4CBCDF6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18BCD-6F23-5841-906D-78216597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B9A-2090-B440-B51D-0C2A15C2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6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688D53-C78D-8144-8DD8-B2DABEB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0346-4DF7-3B42-B690-D093C8ACF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7904-A36C-BA45-B0B3-E0B4AC2A0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29AEAF4-BD4E-A748-8F47-BD54F5E26E04}" type="datetimeFigureOut">
              <a:rPr lang="en-US" smtClean="0"/>
              <a:pPr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DD49F-9A70-5940-BC78-F79FD0939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5C182-C0E1-204C-956A-16A7161A6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6CA92B9A-2090-B440-B51D-0C2A15C2F1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1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0FBAA-53FC-F94B-A17B-FF3774717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4"/>
          <a:stretch/>
        </p:blipFill>
        <p:spPr>
          <a:xfrm>
            <a:off x="-664202" y="-286872"/>
            <a:ext cx="13564420" cy="8104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4B6C6-CFD5-D343-9E49-A2F987460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0109" y="-322727"/>
            <a:ext cx="12372109" cy="2387600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Machine Learning on the Electroencephalogram (EEG)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0F964-3D4F-E940-B040-89882035D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154633" y="5310766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600" dirty="0"/>
              <a:t>Kipp Johnson</a:t>
            </a:r>
          </a:p>
        </p:txBody>
      </p:sp>
    </p:spTree>
    <p:extLst>
      <p:ext uri="{BB962C8B-B14F-4D97-AF65-F5344CB8AC3E}">
        <p14:creationId xmlns:p14="http://schemas.microsoft.com/office/powerpoint/2010/main" val="2641518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DB4-13BF-F746-AE86-B3526CA34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Risk-Calibrated </a:t>
            </a:r>
            <a:r>
              <a:rPr lang="en-US" sz="3600" dirty="0" err="1"/>
              <a:t>Supersparse</a:t>
            </a:r>
            <a:r>
              <a:rPr lang="en-US" sz="3600" dirty="0"/>
              <a:t> Linear Integer Model (</a:t>
            </a:r>
            <a:r>
              <a:rPr lang="en-US" sz="3600" i="1" dirty="0" err="1"/>
              <a:t>RiskSLIM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97DD-219F-1E48-AF50-0E650E36D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282"/>
            <a:ext cx="10515600" cy="4351338"/>
          </a:xfrm>
        </p:spPr>
        <p:txBody>
          <a:bodyPr/>
          <a:lstStyle/>
          <a:p>
            <a:r>
              <a:rPr lang="en-US" dirty="0"/>
              <a:t>Looking for an equation or algorithm in the paper or supplementary material? </a:t>
            </a:r>
          </a:p>
          <a:p>
            <a:pPr lvl="1"/>
            <a:r>
              <a:rPr lang="en-US" dirty="0"/>
              <a:t>You won’t find it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i="1" dirty="0"/>
              <a:t>“uses optimization techniques to find the best </a:t>
            </a:r>
            <a:r>
              <a:rPr lang="en-US" b="1" i="1" dirty="0"/>
              <a:t>logistic regression model</a:t>
            </a:r>
            <a:r>
              <a:rPr lang="en-US" i="1" dirty="0"/>
              <a:t> with bounded integer coefficients (integers between –10 and 10), and a limited number of risk factors (at most 6)”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4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2B5DA9-4729-CC46-9FC1-455FBD95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18" y="443343"/>
            <a:ext cx="4638067" cy="5971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E8B4A-5A61-B849-9189-2B5B62F630B1}"/>
              </a:ext>
            </a:extLst>
          </p:cNvPr>
          <p:cNvSpPr txBox="1"/>
          <p:nvPr/>
        </p:nvSpPr>
        <p:spPr>
          <a:xfrm>
            <a:off x="7772400" y="2951943"/>
            <a:ext cx="32592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600" dirty="0" err="1"/>
              <a:t>ar</a:t>
            </a:r>
            <a:r>
              <a:rPr lang="el-GR" sz="5600" dirty="0"/>
              <a:t>Χ</a:t>
            </a:r>
            <a:r>
              <a:rPr lang="en-US" sz="5600" dirty="0"/>
              <a:t>iv 2019</a:t>
            </a:r>
          </a:p>
        </p:txBody>
      </p:sp>
    </p:spTree>
    <p:extLst>
      <p:ext uri="{BB962C8B-B14F-4D97-AF65-F5344CB8AC3E}">
        <p14:creationId xmlns:p14="http://schemas.microsoft.com/office/powerpoint/2010/main" val="241142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DE4F0-329D-6F47-AEDE-7EF78A70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7" y="394853"/>
            <a:ext cx="5722571" cy="6068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ADF53-A4EB-3144-8C60-0C50BA05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6" y="2284693"/>
            <a:ext cx="5563178" cy="25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7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EAF3-56FF-5644-B9EC-19445702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34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 one sentence:</a:t>
            </a:r>
            <a:br>
              <a:rPr lang="en-US" dirty="0"/>
            </a:br>
            <a:r>
              <a:rPr lang="en-US" dirty="0"/>
              <a:t>Logistic regression where coefficients are selected by integer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2DADE-F3DC-A04C-8661-32BCCCE9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64" y="2323595"/>
            <a:ext cx="7397071" cy="39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CC62-02DF-8046-99D7-90ED3E04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we predicting, exactly?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2DF00-0381-4444-BBF6-A3C822D5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predicting anything actually – </a:t>
            </a:r>
            <a:r>
              <a:rPr lang="en-US" i="1" dirty="0"/>
              <a:t>detecting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12.5% of EEGs had seizures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Y = did a seizure happen during this EEG?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Assessed with 5-fold CV, prediction calibration, AUROC</a:t>
            </a:r>
            <a:br>
              <a:rPr lang="en-US" dirty="0"/>
            </a:br>
            <a:endParaRPr lang="en-US" dirty="0"/>
          </a:p>
          <a:p>
            <a:r>
              <a:rPr lang="en-US" dirty="0"/>
              <a:t>Fit all ~1200 possible models and take the best one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6CA0-54A6-2442-B2E9-D071C982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435" y="1953492"/>
            <a:ext cx="4523509" cy="32050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What’s the actual calculation a clinician could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6EC38-6626-F948-A4EE-A487E7441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035" y="180109"/>
            <a:ext cx="4808269" cy="6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64A2-3D13-A245-8BED-D3D943171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0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Seizure Probability by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87EDF0-5CB4-5A47-B165-513B32711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98589"/>
            <a:ext cx="10515600" cy="286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04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F9C4-CBAF-AF4B-9927-B191B424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7220" y="181985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AUROC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9F613-0E7C-EF4D-9FC6-DAD75F8D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55" y="246063"/>
            <a:ext cx="6861376" cy="63764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455BF2-B6AE-064A-8DA7-472FED6B3B9C}"/>
              </a:ext>
            </a:extLst>
          </p:cNvPr>
          <p:cNvSpPr txBox="1">
            <a:spLocks/>
          </p:cNvSpPr>
          <p:nvPr/>
        </p:nvSpPr>
        <p:spPr>
          <a:xfrm>
            <a:off x="-3027220" y="38169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0.82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1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E421-3920-744D-AF33-99EABCF1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0478"/>
            <a:ext cx="5403849" cy="1325563"/>
          </a:xfrm>
        </p:spPr>
        <p:txBody>
          <a:bodyPr/>
          <a:lstStyle/>
          <a:p>
            <a:pPr algn="ctr"/>
            <a:r>
              <a:rPr lang="en-US" dirty="0"/>
              <a:t>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BE87D-45AF-7940-9520-EF2EAF0BD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49" y="350353"/>
            <a:ext cx="6469495" cy="61572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093200-92FF-7C40-A61E-9A00596BE62F}"/>
              </a:ext>
            </a:extLst>
          </p:cNvPr>
          <p:cNvSpPr txBox="1">
            <a:spLocks/>
          </p:cNvSpPr>
          <p:nvPr/>
        </p:nvSpPr>
        <p:spPr>
          <a:xfrm>
            <a:off x="-69269" y="3971571"/>
            <a:ext cx="54038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pretty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956D4-4CF2-5F49-A57D-1CEA058DB4D0}"/>
              </a:ext>
            </a:extLst>
          </p:cNvPr>
          <p:cNvSpPr txBox="1"/>
          <p:nvPr/>
        </p:nvSpPr>
        <p:spPr>
          <a:xfrm>
            <a:off x="455156" y="2701763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Helvetica" pitchFamily="2" charset="0"/>
              </a:rPr>
              <a:t>(better way to assess model performance)</a:t>
            </a:r>
          </a:p>
        </p:txBody>
      </p:sp>
    </p:spTree>
    <p:extLst>
      <p:ext uri="{BB962C8B-B14F-4D97-AF65-F5344CB8AC3E}">
        <p14:creationId xmlns:p14="http://schemas.microsoft.com/office/powerpoint/2010/main" val="19526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919D-6BC0-5848-AE6B-17A1A2666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8E385-799F-8941-A338-A77A16715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21"/>
            <a:ext cx="10515600" cy="5124018"/>
          </a:xfrm>
        </p:spPr>
        <p:txBody>
          <a:bodyPr>
            <a:normAutofit fontScale="92500"/>
          </a:bodyPr>
          <a:lstStyle/>
          <a:p>
            <a:r>
              <a:rPr lang="en-US" dirty="0"/>
              <a:t>5 EEG derived factors + 1 clinical factor may predict within a given EEG if there is likely to be a seizure or not </a:t>
            </a:r>
            <a:r>
              <a:rPr lang="en-US" i="1" dirty="0"/>
              <a:t>(confusing test-train split)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Don’t throw out information – computer vision-based approaches likely far superior in accuracy at cost of easy computation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Question to group</a:t>
            </a:r>
            <a:r>
              <a:rPr lang="en-US" dirty="0"/>
              <a:t>: Is this score used in practice?</a:t>
            </a:r>
          </a:p>
          <a:p>
            <a:pPr lvl="1"/>
            <a:r>
              <a:rPr lang="en-US" dirty="0"/>
              <a:t>Past life: We found that clinicians hate unnecessary information that complicates treatment with dubious benefit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Machine learning should make the clinician’s life easier, not more complicated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35415-06DD-6D44-BF1F-EFDF5360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30" y="471261"/>
            <a:ext cx="4530369" cy="588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5647D7-0F69-4041-A805-8E2FCCD811F5}"/>
              </a:ext>
            </a:extLst>
          </p:cNvPr>
          <p:cNvSpPr txBox="1"/>
          <p:nvPr/>
        </p:nvSpPr>
        <p:spPr>
          <a:xfrm>
            <a:off x="5639292" y="4619483"/>
            <a:ext cx="5759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Struck et al. JAMA Neurology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D1E48-4B98-1D47-B1C9-58EFF620407C}"/>
              </a:ext>
            </a:extLst>
          </p:cNvPr>
          <p:cNvSpPr txBox="1"/>
          <p:nvPr/>
        </p:nvSpPr>
        <p:spPr>
          <a:xfrm>
            <a:off x="5639292" y="1791451"/>
            <a:ext cx="63257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Association of an electroencephalography-based risk score with seizure probability in hospitalized patients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4851A-7D32-B74C-99A6-9A1AAB847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1764A-3FB4-1340-93A7-A6B2F91F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2" y="2824"/>
            <a:ext cx="7151892" cy="68551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B16DE0-6DA2-9D4D-A43D-2CBD21D1805D}"/>
              </a:ext>
            </a:extLst>
          </p:cNvPr>
          <p:cNvCxnSpPr/>
          <p:nvPr/>
        </p:nvCxnSpPr>
        <p:spPr>
          <a:xfrm>
            <a:off x="5029192" y="277092"/>
            <a:ext cx="8174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8AFF43-D5B7-2C48-92D7-D9030F5FE25A}"/>
              </a:ext>
            </a:extLst>
          </p:cNvPr>
          <p:cNvSpPr txBox="1"/>
          <p:nvPr/>
        </p:nvSpPr>
        <p:spPr>
          <a:xfrm>
            <a:off x="4781288" y="-4156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Neurological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18D8125-B8CC-F84C-9EA0-5203DCEFBE64}"/>
              </a:ext>
            </a:extLst>
          </p:cNvPr>
          <p:cNvSpPr/>
          <p:nvPr/>
        </p:nvSpPr>
        <p:spPr>
          <a:xfrm>
            <a:off x="4627416" y="3075710"/>
            <a:ext cx="3602184" cy="2937164"/>
          </a:xfrm>
          <a:prstGeom prst="frame">
            <a:avLst>
              <a:gd name="adj1" fmla="val 67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CEA29-96D1-E541-A125-5FD38EC9FBEB}"/>
              </a:ext>
            </a:extLst>
          </p:cNvPr>
          <p:cNvSpPr txBox="1"/>
          <p:nvPr/>
        </p:nvSpPr>
        <p:spPr>
          <a:xfrm>
            <a:off x="8894617" y="1672125"/>
            <a:ext cx="291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Another score to remember?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B2A4FE-1098-7049-91C0-5895132704FC}"/>
              </a:ext>
            </a:extLst>
          </p:cNvPr>
          <p:cNvSpPr/>
          <p:nvPr/>
        </p:nvSpPr>
        <p:spPr>
          <a:xfrm>
            <a:off x="9684330" y="2207714"/>
            <a:ext cx="13023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effectLst/>
                <a:latin typeface="Helvetica" pitchFamily="2" charset="0"/>
              </a:rPr>
              <a:t>👎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EA22A-F637-7F4C-8363-C3E545D23705}"/>
              </a:ext>
            </a:extLst>
          </p:cNvPr>
          <p:cNvSpPr txBox="1"/>
          <p:nvPr/>
        </p:nvSpPr>
        <p:spPr>
          <a:xfrm>
            <a:off x="8894617" y="3733474"/>
            <a:ext cx="291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Computers doing it for you, giving you more time to focus on stuff that is interesting to you?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63466-E23B-7044-99AA-AA3429464EE5}"/>
              </a:ext>
            </a:extLst>
          </p:cNvPr>
          <p:cNvSpPr txBox="1"/>
          <p:nvPr/>
        </p:nvSpPr>
        <p:spPr>
          <a:xfrm>
            <a:off x="9961032" y="4966847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🤙🏼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834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DDBE-3644-AB43-B5D7-FE350D84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0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Goal of this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4258-F059-BA46-AA88-CFEAC8F14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280156"/>
            <a:ext cx="8458200" cy="400980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Our goal was to create a risk score similar to </a:t>
            </a:r>
            <a:r>
              <a:rPr lang="en-US" b="1" i="1" dirty="0"/>
              <a:t>CHADS2</a:t>
            </a:r>
            <a:r>
              <a:rPr lang="en-US" i="1" dirty="0"/>
              <a:t> (congestive heart failure, hypertension, age greater than 75, diabetic, and history of stroke x2) ….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that is, a simple additive model with a limited number of factors and small integer weights for quick calculations.</a:t>
            </a:r>
            <a:br>
              <a:rPr lang="en-US" i="1" dirty="0"/>
            </a:b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426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148E-36A7-F24F-A700-C36281AF6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85" y="649515"/>
            <a:ext cx="5562600" cy="555897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5,427 EEGs containing seizure observations in 4772 patients pooled from three sites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Seizure episodes were defined according to Young Criteria (Neurology 1996)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Seizures either: </a:t>
            </a:r>
          </a:p>
          <a:p>
            <a:pPr marL="0" indent="0">
              <a:buNone/>
            </a:pPr>
            <a:r>
              <a:rPr lang="en-US" dirty="0"/>
              <a:t>(1) electrographic, </a:t>
            </a:r>
            <a:r>
              <a:rPr lang="en-US" i="1" dirty="0"/>
              <a:t>or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(2) electroclinical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72A51-50C6-F545-8C09-3995242D5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67" y="195945"/>
            <a:ext cx="2192191" cy="2495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67C94-515F-DC41-8B67-C65032AE2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1" r="13996"/>
          <a:stretch/>
        </p:blipFill>
        <p:spPr>
          <a:xfrm>
            <a:off x="2192685" y="2808124"/>
            <a:ext cx="2196474" cy="1579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4428A-C0CF-A542-8B49-4B9491B95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685" y="4480095"/>
            <a:ext cx="2196474" cy="219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7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E0EB-6AAD-B04C-9998-B21D864A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486" y="624114"/>
            <a:ext cx="3966028" cy="265611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24</a:t>
            </a:r>
            <a:br>
              <a:rPr lang="en-US" dirty="0"/>
            </a:br>
            <a:r>
              <a:rPr lang="en-US" dirty="0"/>
              <a:t>Candidate Variables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F4EB5-DF31-AE4C-820D-1265EDE5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14" y="707243"/>
            <a:ext cx="6014156" cy="56097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2E606F-291F-F343-BACC-32BF6704A822}"/>
              </a:ext>
            </a:extLst>
          </p:cNvPr>
          <p:cNvSpPr txBox="1">
            <a:spLocks/>
          </p:cNvSpPr>
          <p:nvPr/>
        </p:nvSpPr>
        <p:spPr>
          <a:xfrm>
            <a:off x="7605486" y="3356429"/>
            <a:ext cx="3966028" cy="2656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i="1" dirty="0">
                <a:solidFill>
                  <a:srgbClr val="FF0000"/>
                </a:solidFill>
              </a:rPr>
              <a:t>24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Categorical Variables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5B1C7D-086B-F143-8CB9-61AFC8FA6482}"/>
              </a:ext>
            </a:extLst>
          </p:cNvPr>
          <p:cNvSpPr txBox="1">
            <a:spLocks/>
          </p:cNvSpPr>
          <p:nvPr/>
        </p:nvSpPr>
        <p:spPr>
          <a:xfrm>
            <a:off x="366847" y="0"/>
            <a:ext cx="7047639" cy="70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>
                <a:solidFill>
                  <a:schemeClr val="accent1"/>
                </a:solidFill>
              </a:rPr>
              <a:t>(Don’t ever do univariate screening to select model variables)</a:t>
            </a:r>
          </a:p>
        </p:txBody>
      </p:sp>
    </p:spTree>
    <p:extLst>
      <p:ext uri="{BB962C8B-B14F-4D97-AF65-F5344CB8AC3E}">
        <p14:creationId xmlns:p14="http://schemas.microsoft.com/office/powerpoint/2010/main" val="180100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A313AC-82D7-7E48-A822-54A92C91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12" y="1017499"/>
            <a:ext cx="6865174" cy="48230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436F29-95B1-994C-B4A8-964B60D90692}"/>
              </a:ext>
            </a:extLst>
          </p:cNvPr>
          <p:cNvSpPr txBox="1">
            <a:spLocks/>
          </p:cNvSpPr>
          <p:nvPr/>
        </p:nvSpPr>
        <p:spPr>
          <a:xfrm>
            <a:off x="1509486" y="-63486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The first rule of machine learning: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5DBE0E-4186-4A42-A796-091BBFEA4B3B}"/>
              </a:ext>
            </a:extLst>
          </p:cNvPr>
          <p:cNvSpPr txBox="1">
            <a:spLocks/>
          </p:cNvSpPr>
          <p:nvPr/>
        </p:nvSpPr>
        <p:spPr>
          <a:xfrm>
            <a:off x="0" y="6012213"/>
            <a:ext cx="12191999" cy="776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Do not throw out information</a:t>
            </a:r>
          </a:p>
        </p:txBody>
      </p:sp>
    </p:spTree>
    <p:extLst>
      <p:ext uri="{BB962C8B-B14F-4D97-AF65-F5344CB8AC3E}">
        <p14:creationId xmlns:p14="http://schemas.microsoft.com/office/powerpoint/2010/main" val="299838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BD21F-C6FE-894A-B2D7-1381115A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8" y="1128061"/>
            <a:ext cx="4399395" cy="4601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D5F02-8F15-4B41-BC48-B77345021128}"/>
              </a:ext>
            </a:extLst>
          </p:cNvPr>
          <p:cNvSpPr txBox="1"/>
          <p:nvPr/>
        </p:nvSpPr>
        <p:spPr>
          <a:xfrm>
            <a:off x="2145278" y="401783"/>
            <a:ext cx="235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they started with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5AC88-19BC-CF43-8630-28693D654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3" y="2098364"/>
            <a:ext cx="5167745" cy="290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DBC08E-A37F-9E4A-9A99-754A98DD1274}"/>
              </a:ext>
            </a:extLst>
          </p:cNvPr>
          <p:cNvSpPr txBox="1"/>
          <p:nvPr/>
        </p:nvSpPr>
        <p:spPr>
          <a:xfrm>
            <a:off x="7724908" y="401783"/>
            <a:ext cx="228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they ended with</a:t>
            </a:r>
          </a:p>
        </p:txBody>
      </p:sp>
    </p:spTree>
    <p:extLst>
      <p:ext uri="{BB962C8B-B14F-4D97-AF65-F5344CB8AC3E}">
        <p14:creationId xmlns:p14="http://schemas.microsoft.com/office/powerpoint/2010/main" val="147251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A743-94A0-0447-92C4-6939516F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the goal of supervised learning?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86934-FB66-CF4D-B07E-6D2FEC5971AB}"/>
              </a:ext>
            </a:extLst>
          </p:cNvPr>
          <p:cNvSpPr txBox="1"/>
          <p:nvPr/>
        </p:nvSpPr>
        <p:spPr>
          <a:xfrm>
            <a:off x="2783507" y="2644170"/>
            <a:ext cx="8242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AC4E7-DA6A-5345-B9CF-7309ADA02797}"/>
              </a:ext>
            </a:extLst>
          </p:cNvPr>
          <p:cNvSpPr txBox="1"/>
          <p:nvPr/>
        </p:nvSpPr>
        <p:spPr>
          <a:xfrm>
            <a:off x="8624304" y="2644170"/>
            <a:ext cx="7841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092B4-D44A-044F-9AC0-048A2058BCDB}"/>
              </a:ext>
            </a:extLst>
          </p:cNvPr>
          <p:cNvCxnSpPr>
            <a:cxnSpLocks/>
          </p:cNvCxnSpPr>
          <p:nvPr/>
        </p:nvCxnSpPr>
        <p:spPr>
          <a:xfrm>
            <a:off x="4551145" y="3429000"/>
            <a:ext cx="351220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642CB8-A3D1-8147-829B-1414C180BBAB}"/>
              </a:ext>
            </a:extLst>
          </p:cNvPr>
          <p:cNvSpPr txBox="1"/>
          <p:nvPr/>
        </p:nvSpPr>
        <p:spPr>
          <a:xfrm>
            <a:off x="5902044" y="1768880"/>
            <a:ext cx="559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i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CA0E1B-B55B-3C47-9791-828A655DF94E}"/>
              </a:ext>
            </a:extLst>
          </p:cNvPr>
          <p:cNvSpPr txBox="1">
            <a:spLocks/>
          </p:cNvSpPr>
          <p:nvPr/>
        </p:nvSpPr>
        <p:spPr>
          <a:xfrm>
            <a:off x="774517" y="49094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Finding an </a:t>
            </a:r>
            <a:r>
              <a:rPr lang="en-US" i="1" dirty="0"/>
              <a:t>  </a:t>
            </a:r>
            <a:r>
              <a:rPr lang="en-US" dirty="0"/>
              <a:t> that applied to X predicts 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292E7-1B13-4E48-A4B7-DC41C5C21ADC}"/>
              </a:ext>
            </a:extLst>
          </p:cNvPr>
          <p:cNvSpPr txBox="1"/>
          <p:nvPr/>
        </p:nvSpPr>
        <p:spPr>
          <a:xfrm>
            <a:off x="3677047" y="4787366"/>
            <a:ext cx="559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i="1" dirty="0">
                <a:solidFill>
                  <a:srgbClr val="FF000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4031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E4BC-8586-6E4A-9C93-58ADBF4F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09" y="2766218"/>
            <a:ext cx="10515600" cy="1325563"/>
          </a:xfrm>
        </p:spPr>
        <p:txBody>
          <a:bodyPr/>
          <a:lstStyle/>
          <a:p>
            <a:r>
              <a:rPr lang="en-US" dirty="0"/>
              <a:t>What can   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E71A-5D0A-B848-AC5F-DDCC375F3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073" y="537593"/>
            <a:ext cx="6546273" cy="6029462"/>
          </a:xfrm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Regularized regression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Random forests</a:t>
            </a:r>
          </a:p>
          <a:p>
            <a:r>
              <a:rPr lang="en-US" dirty="0" err="1"/>
              <a:t>XGBoost</a:t>
            </a:r>
            <a:r>
              <a:rPr lang="en-US" dirty="0"/>
              <a:t> (extreme gradient boosting)</a:t>
            </a:r>
          </a:p>
          <a:p>
            <a:r>
              <a:rPr lang="en-US" dirty="0"/>
              <a:t>DEEP LEARNING (neural networks)</a:t>
            </a:r>
          </a:p>
          <a:p>
            <a:pPr lvl="1"/>
            <a:r>
              <a:rPr lang="en-US" dirty="0"/>
              <a:t>Convolutional neural networks</a:t>
            </a:r>
          </a:p>
          <a:p>
            <a:r>
              <a:rPr lang="en-US" dirty="0"/>
              <a:t>Identity function</a:t>
            </a:r>
          </a:p>
          <a:p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i="1" dirty="0"/>
              <a:t>Ad infinitum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03B42-25AD-AF47-8CAA-A0ED3DE0A733}"/>
              </a:ext>
            </a:extLst>
          </p:cNvPr>
          <p:cNvSpPr txBox="1"/>
          <p:nvPr/>
        </p:nvSpPr>
        <p:spPr>
          <a:xfrm>
            <a:off x="3186547" y="2589590"/>
            <a:ext cx="559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i="1" dirty="0">
                <a:solidFill>
                  <a:srgbClr val="FF000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8505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660</Words>
  <Application>Microsoft Macintosh PowerPoint</Application>
  <PresentationFormat>Widescreen</PresentationFormat>
  <Paragraphs>94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Helvetica</vt:lpstr>
      <vt:lpstr>Office Theme</vt:lpstr>
      <vt:lpstr>Machine Learning on the Electroencephalogram (EEG)</vt:lpstr>
      <vt:lpstr>PowerPoint Presentation</vt:lpstr>
      <vt:lpstr>Goal of this paper</vt:lpstr>
      <vt:lpstr>PowerPoint Presentation</vt:lpstr>
      <vt:lpstr>24 Candidate Variables </vt:lpstr>
      <vt:lpstr>PowerPoint Presentation</vt:lpstr>
      <vt:lpstr>PowerPoint Presentation</vt:lpstr>
      <vt:lpstr>What is the goal of supervised learning?</vt:lpstr>
      <vt:lpstr>What can    be?</vt:lpstr>
      <vt:lpstr>Risk-Calibrated Supersparse Linear Integer Model (RiskSLIM)</vt:lpstr>
      <vt:lpstr>PowerPoint Presentation</vt:lpstr>
      <vt:lpstr>PowerPoint Presentation</vt:lpstr>
      <vt:lpstr>In one sentence: Logistic regression where coefficients are selected by integer programming</vt:lpstr>
      <vt:lpstr>What are we predicting, exactly?</vt:lpstr>
      <vt:lpstr>What’s the actual calculation a clinician could do?</vt:lpstr>
      <vt:lpstr>Seizure Probability by score</vt:lpstr>
      <vt:lpstr>AUROC</vt:lpstr>
      <vt:lpstr>Calibration</vt:lpstr>
      <vt:lpstr>Final Thoughts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Kipp Johnson</dc:creator>
  <cp:lastModifiedBy>Kipp Johnson</cp:lastModifiedBy>
  <cp:revision>44</cp:revision>
  <dcterms:created xsi:type="dcterms:W3CDTF">2020-07-15T22:31:28Z</dcterms:created>
  <dcterms:modified xsi:type="dcterms:W3CDTF">2020-07-21T16:10:26Z</dcterms:modified>
</cp:coreProperties>
</file>